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sldSz cx="14630400" cy="8229600"/>
  <p:notesSz cx="8229600" cy="1463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132" d="100"/>
          <a:sy n="132" d="100"/>
        </p:scale>
        <p:origin x="268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6189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0899" y="593169"/>
            <a:ext cx="7635002" cy="43755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850"/>
              </a:lnSpc>
              <a:buNone/>
            </a:pPr>
            <a:r>
              <a:rPr lang="en-US" sz="5500" kern="0" spc="-11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Xây Dựng Mô Hình Học Máy Phục Vụ Việc Định Danh Sử Dụng Dữ Liệu 2D và 3D từ Camera RealSense</a:t>
            </a:r>
            <a:endParaRPr lang="en-US" sz="5500" dirty="0"/>
          </a:p>
        </p:txBody>
      </p:sp>
      <p:sp>
        <p:nvSpPr>
          <p:cNvPr id="6" name="Text 3"/>
          <p:cNvSpPr/>
          <p:nvPr/>
        </p:nvSpPr>
        <p:spPr>
          <a:xfrm>
            <a:off x="6365319" y="7399020"/>
            <a:ext cx="95964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kern="0" spc="-34" dirty="0">
                <a:solidFill>
                  <a:srgbClr val="FFFFFF"/>
                </a:solidFill>
                <a:latin typeface="Source Sans Pro Medium" pitchFamily="34" charset="0"/>
                <a:ea typeface="Source Sans Pro Medium" pitchFamily="34" charset="-122"/>
                <a:cs typeface="Source Sans Pro Medium" pitchFamily="34" charset="-120"/>
              </a:rPr>
              <a:t>TT</a:t>
            </a:r>
            <a:endParaRPr lang="en-US" sz="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0432" y="647700"/>
            <a:ext cx="7495937" cy="13849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350" kern="0" spc="-87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Trưng: Haar-like Features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6310432" y="2385774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53438" y="2628781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Nguyên lý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6553438" y="3116223"/>
            <a:ext cx="3144322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mẫu hình chữ nhật đơn giản để phát hiện sự khác biệt về cường độ sáng trong hình ảnh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6153" y="2385774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19159" y="2628781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Loại đặc trưng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10419159" y="3116223"/>
            <a:ext cx="3144322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Bao gồm đặc trưng cạnh, đường và tâm điểm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10432" y="5101471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53438" y="534447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Ưu điểm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6553438" y="5831919"/>
            <a:ext cx="3144322" cy="15068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Tính toán nhanh chóng, hiệu quả trong việc phát hiện các đặc điểm cục bộ như mắt, mũi trong nhận dạng khuôn mặt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6153" y="5101471"/>
            <a:ext cx="3630335" cy="2480310"/>
          </a:xfrm>
          <a:prstGeom prst="roundRect">
            <a:avLst>
              <a:gd name="adj" fmla="val 398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19159" y="5344478"/>
            <a:ext cx="2769989" cy="346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215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Hạn chế</a:t>
            </a:r>
            <a:endParaRPr lang="en-US" sz="2150" dirty="0"/>
          </a:p>
        </p:txBody>
      </p:sp>
      <p:sp>
        <p:nvSpPr>
          <p:cNvPr id="15" name="Text 12"/>
          <p:cNvSpPr/>
          <p:nvPr/>
        </p:nvSpPr>
        <p:spPr>
          <a:xfrm>
            <a:off x="10419159" y="5831919"/>
            <a:ext cx="3144322" cy="7534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Có thể bị ảnh hưởng bởi thay đổi ánh sáng và góc nhìn</a:t>
            </a:r>
            <a:endParaRPr lang="en-US" sz="18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31552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8295" y="2824877"/>
            <a:ext cx="6675120" cy="544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250"/>
              </a:lnSpc>
              <a:buNone/>
            </a:pPr>
            <a:r>
              <a:rPr lang="en-US" sz="3400" kern="0" spc="-6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 từ Dữ Liệu 3D</a:t>
            </a:r>
            <a:endParaRPr lang="en-US" sz="3400" dirty="0"/>
          </a:p>
        </p:txBody>
      </p:sp>
      <p:sp>
        <p:nvSpPr>
          <p:cNvPr id="4" name="Shape 1"/>
          <p:cNvSpPr/>
          <p:nvPr/>
        </p:nvSpPr>
        <p:spPr>
          <a:xfrm>
            <a:off x="7303770" y="3647480"/>
            <a:ext cx="22860" cy="4075152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81405" y="4052768"/>
            <a:ext cx="64829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106841" y="3855839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249835" y="3933349"/>
            <a:ext cx="13073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2946797" y="3832622"/>
            <a:ext cx="3349585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Tính toán vector pháp tuyến bề mặt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48295" y="4216003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Xác định hướng vuông góc với bề mặt tại mỗi điểm trong đám mây điểm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7500699" y="4978837"/>
            <a:ext cx="64829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106841" y="4781907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7249835" y="4859417"/>
            <a:ext cx="13073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8334018" y="4758690"/>
            <a:ext cx="2179320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Ước tính độ cong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8334018" y="5142071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Tính toán độ cong Gaussian và độ cong trung bình tại mỗi điểm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6481405" y="5812393"/>
            <a:ext cx="64829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106841" y="5615464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7249835" y="5692973"/>
            <a:ext cx="13073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050" dirty="0"/>
          </a:p>
        </p:txBody>
      </p:sp>
      <p:sp>
        <p:nvSpPr>
          <p:cNvPr id="18" name="Text 15"/>
          <p:cNvSpPr/>
          <p:nvPr/>
        </p:nvSpPr>
        <p:spPr>
          <a:xfrm>
            <a:off x="3492341" y="5592247"/>
            <a:ext cx="2804041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1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 hình học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48295" y="5975628"/>
            <a:ext cx="5648087" cy="5926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Tính toán các đặc trưng như khoảng cách, góc, và mối quan hệ không gian giữa các điểm</a:t>
            </a:r>
            <a:endParaRPr lang="en-US" sz="1450" dirty="0"/>
          </a:p>
        </p:txBody>
      </p:sp>
      <p:sp>
        <p:nvSpPr>
          <p:cNvPr id="20" name="Shape 17"/>
          <p:cNvSpPr/>
          <p:nvPr/>
        </p:nvSpPr>
        <p:spPr>
          <a:xfrm>
            <a:off x="7500699" y="6645950"/>
            <a:ext cx="648295" cy="22860"/>
          </a:xfrm>
          <a:prstGeom prst="roundRect">
            <a:avLst>
              <a:gd name="adj" fmla="val 34034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106841" y="6449020"/>
            <a:ext cx="416719" cy="416719"/>
          </a:xfrm>
          <a:prstGeom prst="roundRect">
            <a:avLst>
              <a:gd name="adj" fmla="val 1867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7249835" y="6526530"/>
            <a:ext cx="130731" cy="2615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r>
              <a:rPr lang="en-US" sz="2050" kern="0" spc="-41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050" dirty="0"/>
          </a:p>
        </p:txBody>
      </p:sp>
      <p:sp>
        <p:nvSpPr>
          <p:cNvPr id="23" name="Text 20"/>
          <p:cNvSpPr/>
          <p:nvPr/>
        </p:nvSpPr>
        <p:spPr>
          <a:xfrm>
            <a:off x="8334018" y="6425803"/>
            <a:ext cx="3215402" cy="2722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Phân tích thành phần chính (PCA)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8334018" y="6809184"/>
            <a:ext cx="5648087" cy="296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PCA để giảm chiều dữ liệu và trích xuất các đặc trưng chính</a:t>
            </a:r>
            <a:endParaRPr lang="en-US" sz="1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1220604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Mô Hình Học Máy: Support Vector Machine (SVM)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Nguyên lý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Tìm siêu phẳng tối ưu để phân tách các lớp dữ liệu với margin lớn nhất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Ưu điểm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379357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Hiệu quả với dữ liệu có số chiều cao, khả năng xử lý dữ liệu phi tuyến tính thông qua kernel trick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Hạn chế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379357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Khó khăn trong việc xử lý dữ liệu lớn, cần tinh chỉnh tham số cẩn thận</a:t>
            </a:r>
            <a:endParaRPr lang="en-US" sz="18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28028" y="504944"/>
            <a:ext cx="7860744" cy="10782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200"/>
              </a:lnSpc>
              <a:buNone/>
            </a:pPr>
            <a:r>
              <a:rPr lang="en-US" sz="3350" kern="0" spc="-6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Mô Hình Học Máy: Convolutional Neural Network (CNN)</a:t>
            </a:r>
            <a:endParaRPr lang="en-US" sz="33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028" y="1858089"/>
            <a:ext cx="916662" cy="146661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9605" y="2041327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Lớp tích chập</a:t>
            </a:r>
            <a:endParaRPr lang="en-US" sz="1650" dirty="0"/>
          </a:p>
        </p:txBody>
      </p:sp>
      <p:sp>
        <p:nvSpPr>
          <p:cNvPr id="6" name="Text 2"/>
          <p:cNvSpPr/>
          <p:nvPr/>
        </p:nvSpPr>
        <p:spPr>
          <a:xfrm>
            <a:off x="7319605" y="2420898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Trích xuất các đặc trưng cục bộ từ dữ liệu đầu vào</a:t>
            </a:r>
            <a:endParaRPr lang="en-US" sz="14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028" y="3324701"/>
            <a:ext cx="916662" cy="146661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9605" y="3507938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Lớp gộp</a:t>
            </a:r>
            <a:endParaRPr lang="en-US" sz="1650" dirty="0"/>
          </a:p>
        </p:txBody>
      </p:sp>
      <p:sp>
        <p:nvSpPr>
          <p:cNvPr id="9" name="Text 4"/>
          <p:cNvSpPr/>
          <p:nvPr/>
        </p:nvSpPr>
        <p:spPr>
          <a:xfrm>
            <a:off x="7319605" y="3887510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Giảm kích thước không gian của đặc trưng, tăng tính bất biến</a:t>
            </a:r>
            <a:endParaRPr lang="en-US" sz="14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8028" y="4791313"/>
            <a:ext cx="916662" cy="146661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9605" y="4974550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Lớp kết nối đầy đủ</a:t>
            </a:r>
            <a:endParaRPr lang="en-US" sz="1650" dirty="0"/>
          </a:p>
        </p:txBody>
      </p:sp>
      <p:sp>
        <p:nvSpPr>
          <p:cNvPr id="12" name="Text 6"/>
          <p:cNvSpPr/>
          <p:nvPr/>
        </p:nvSpPr>
        <p:spPr>
          <a:xfrm>
            <a:off x="7319605" y="5354122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hợp các đặc trưng để đưa ra quyết định phân loại cuối cùng</a:t>
            </a:r>
            <a:endParaRPr lang="en-US" sz="14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28028" y="6257925"/>
            <a:ext cx="916662" cy="146661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19605" y="6441162"/>
            <a:ext cx="2156817" cy="269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kern="0" spc="-3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Ưu điểm</a:t>
            </a:r>
            <a:endParaRPr lang="en-US" sz="1650" dirty="0"/>
          </a:p>
        </p:txBody>
      </p:sp>
      <p:sp>
        <p:nvSpPr>
          <p:cNvPr id="15" name="Text 8"/>
          <p:cNvSpPr/>
          <p:nvPr/>
        </p:nvSpPr>
        <p:spPr>
          <a:xfrm>
            <a:off x="7319605" y="6820733"/>
            <a:ext cx="6669167" cy="2933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kern="0" spc="-29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Khả năng học tự động các đặc trưng phức tạp, hiệu quả cao trong xử lý dữ liệu hình ảnh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9021" y="624126"/>
            <a:ext cx="7665958" cy="12420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900" kern="0" spc="-7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Huấn Luyện Mô Hình với Dữ Liệu 2D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044297" y="2182892"/>
            <a:ext cx="22860" cy="5422463"/>
          </a:xfrm>
          <a:prstGeom prst="roundRect">
            <a:avLst>
              <a:gd name="adj" fmla="val 38796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70397" y="2646521"/>
            <a:ext cx="739021" cy="22860"/>
          </a:xfrm>
          <a:prstGeom prst="roundRect">
            <a:avLst>
              <a:gd name="adj" fmla="val 38796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8198" y="2420422"/>
            <a:ext cx="475059" cy="47505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81194" y="2508885"/>
            <a:ext cx="149066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217063" y="239399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Chuẩn bị dữ liệu</a:t>
            </a:r>
            <a:endParaRPr lang="en-US" sz="1950" dirty="0"/>
          </a:p>
        </p:txBody>
      </p:sp>
      <p:sp>
        <p:nvSpPr>
          <p:cNvPr id="9" name="Text 6"/>
          <p:cNvSpPr/>
          <p:nvPr/>
        </p:nvSpPr>
        <p:spPr>
          <a:xfrm>
            <a:off x="2217063" y="2831187"/>
            <a:ext cx="61879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Chia tập dữ liệu thành tập huấn luyện, tập kiểm tra và tập xác thực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70397" y="4054912"/>
            <a:ext cx="739021" cy="22860"/>
          </a:xfrm>
          <a:prstGeom prst="roundRect">
            <a:avLst>
              <a:gd name="adj" fmla="val 38796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8198" y="3828812"/>
            <a:ext cx="475059" cy="47505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81194" y="3917275"/>
            <a:ext cx="149066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217063" y="380238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</a:t>
            </a:r>
            <a:endParaRPr lang="en-US" sz="1950" dirty="0"/>
          </a:p>
        </p:txBody>
      </p:sp>
      <p:sp>
        <p:nvSpPr>
          <p:cNvPr id="14" name="Text 11"/>
          <p:cNvSpPr/>
          <p:nvPr/>
        </p:nvSpPr>
        <p:spPr>
          <a:xfrm>
            <a:off x="2217063" y="4239578"/>
            <a:ext cx="61879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HOG, Hu Moments hoặc Haar-like Features cho mỗi hình ảnh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70397" y="5463302"/>
            <a:ext cx="739021" cy="22860"/>
          </a:xfrm>
          <a:prstGeom prst="roundRect">
            <a:avLst>
              <a:gd name="adj" fmla="val 38796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8198" y="5237202"/>
            <a:ext cx="475059" cy="47505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81194" y="5325666"/>
            <a:ext cx="149066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217063" y="5210770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Huấn luyện mô hình</a:t>
            </a:r>
            <a:endParaRPr lang="en-US" sz="1950" dirty="0"/>
          </a:p>
        </p:txBody>
      </p:sp>
      <p:sp>
        <p:nvSpPr>
          <p:cNvPr id="19" name="Text 16"/>
          <p:cNvSpPr/>
          <p:nvPr/>
        </p:nvSpPr>
        <p:spPr>
          <a:xfrm>
            <a:off x="2217063" y="5647968"/>
            <a:ext cx="61879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SVM hoặc CNN với các tham số đã được tinh chỉnh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70397" y="6871692"/>
            <a:ext cx="739021" cy="22860"/>
          </a:xfrm>
          <a:prstGeom prst="roundRect">
            <a:avLst>
              <a:gd name="adj" fmla="val 38796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18198" y="6645592"/>
            <a:ext cx="475059" cy="475059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81194" y="6734056"/>
            <a:ext cx="149066" cy="298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217063" y="6619161"/>
            <a:ext cx="2484239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Đánh giá mô hình</a:t>
            </a:r>
            <a:endParaRPr lang="en-US" sz="1950" dirty="0"/>
          </a:p>
        </p:txBody>
      </p:sp>
      <p:sp>
        <p:nvSpPr>
          <p:cNvPr id="24" name="Text 21"/>
          <p:cNvSpPr/>
          <p:nvPr/>
        </p:nvSpPr>
        <p:spPr>
          <a:xfrm>
            <a:off x="2217063" y="7056358"/>
            <a:ext cx="6187916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tập kiểm tra để đánh giá hiệu suất của mô hình</a:t>
            </a:r>
            <a:endParaRPr lang="en-US" sz="16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973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Huấn Luyện Mô Hình với Dữ Liệu 3D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740104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84659" y="2987040"/>
            <a:ext cx="3062049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Tiền xử lý đám mây điểm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84659" y="348257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Lọc nhiễu, giảm số lượng điểm, chuẩn hóa dữ liệu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691658" y="2740104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38593" y="2987040"/>
            <a:ext cx="286702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 3D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38593" y="348257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Tính toán vector pháp tuyến, độ cong, và các đặc trưng hình học khác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11790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84659" y="53648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Xây dựng mô hình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84659" y="586037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mô hình học sâu như PointNet hoặc VoxelNet cho dữ liệu 3D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4691658" y="511790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38593" y="53648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Tối ưu hóa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38593" y="5860375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Điều chỉnh các siêu tham số để cải thiện hiệu suất mô hình</a:t>
            </a:r>
            <a:endParaRPr lang="en-US" sz="18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62292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Kết Hợp Dữ Liệu 2D và 3D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317825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Phương pháp kết hợp sớm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Ghép các đặc trưng 2D và 3D trước khi đưa vào mô hình học máy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3383994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Phương pháp kết hợp muộn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Huấn luyện các mô hình riêng cho dữ liệu 2D và 3D, sau đó kết hợp kết quả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Học đa phương thức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kiến trúc mạng đặc biệt để học đồng thời từ cả dữ liệu 2D và 3D</a:t>
            </a:r>
            <a:endParaRPr lang="en-US" sz="18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21913"/>
            <a:ext cx="700920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Đánh Giá Hiệu Suất Mô Hình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3541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8909" y="245435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354104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Độ chính xác (Accuracy)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20159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Tỷ lệ dự đoán đúng trên tổng số mẫu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354104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62843" y="245435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354104"/>
            <a:ext cx="2836783" cy="105584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Độ nhạy (Sensitivity) và Độ đặc hiệu (Specificity)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553539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Đánh giá khả năng phát hiện các trường hợp dương tính và âm tính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2111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08909" y="531137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21112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F1-score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706666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Trung bình điều hòa của độ chính xác và độ thu hồi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521112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2843" y="531137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5211128"/>
            <a:ext cx="283678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Đường cong ROC và AUC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60586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Đánh giá khả năng phân biệt của mô hình ở các ngưỡng khác nhau</a:t>
            </a:r>
            <a:endParaRPr lang="en-US" sz="18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947023"/>
            <a:ext cx="4949666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7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Tối Ưu Hóa Mô Hình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40249" y="1881188"/>
            <a:ext cx="22860" cy="5401389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65456" y="2342912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5042" y="2117765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7444" y="2205871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208609" y="2091452"/>
            <a:ext cx="2578537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Tinh chỉnh siêu tham số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208609" y="2526983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grid search hoặc random search để tìm bộ tham số tối ưu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5456" y="3745825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5042" y="3520678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77444" y="3608784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208609" y="3494365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Kiểm chứng chéo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208609" y="3929896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k-fold cross-validation để đánh giá mô hình một cách toàn diện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5456" y="5148739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5042" y="4923592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77444" y="5011698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208609" y="4897279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Kỹ thuật ensemble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208609" y="5332809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hợp nhiều mô hình để tăng độ chính xác và giảm overfitting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65456" y="6551652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15042" y="6326505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77444" y="6414611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208609" y="6300192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Regularization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208609" y="6735723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L1, L2 regularization hoặc dropout để giảm overfitting</a:t>
            </a:r>
            <a:endParaRPr lang="en-US" sz="16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6997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5928" y="3293626"/>
            <a:ext cx="6816447" cy="6351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000"/>
              </a:lnSpc>
              <a:buNone/>
            </a:pPr>
            <a:r>
              <a:rPr lang="en-US" sz="4000" kern="0" spc="-80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Xử Lý Dữ Liệu Không Cân Bằng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755928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9527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Oversampling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79527" y="4923472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Tăng số lượng mẫu của lớp thiểu số bằng cách sao chép hoặc tạo mẫu tổng hợp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7423190" y="4252793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7646789" y="4476393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Undersampling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7646789" y="4923472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Giảm số lượng mẫu của lớp đa số để cân bằng với lớp thiểu số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5928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79527" y="6277689"/>
            <a:ext cx="254091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SMOTE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979527" y="6724769"/>
            <a:ext cx="6004084" cy="3455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Tạo ra các mẫu tổng hợp cho lớp thiểu số dựa trên các mẫu hiện có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423190" y="6054090"/>
            <a:ext cx="6451283" cy="1585317"/>
          </a:xfrm>
          <a:prstGeom prst="roundRect">
            <a:avLst>
              <a:gd name="adj" fmla="val 5722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7646789" y="6277689"/>
            <a:ext cx="2567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00"/>
              </a:lnSpc>
              <a:buNone/>
            </a:pPr>
            <a:r>
              <a:rPr lang="en-US" sz="2000" kern="0" spc="-40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Điều chỉnh trọng số lớp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7646789" y="6724769"/>
            <a:ext cx="6004084" cy="6910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00"/>
              </a:lnSpc>
              <a:buNone/>
            </a:pPr>
            <a:r>
              <a:rPr lang="en-US" sz="1700" kern="0" spc="-3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Gán trọng số cao hơn cho các mẫu của lớp thiểu số trong quá trình huấn luyện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197769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Tổng Quan về Bài Toán Định Danh Đối Tượng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2509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Mục tiêu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3729514"/>
            <a:ext cx="2836783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Xác định chính xác danh tính của đối tượng trong môi trường thực tế dựa trên dữ liệu hình ảnh và độ sâu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4691658" y="323397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76443" y="3334226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69493" y="323397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Thách thức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69493" y="3729514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Xử lý dữ liệu đa chiều, biến đổi góc nhìn và điều kiện ánh sáng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837724" y="5770126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22509" y="58703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615559" y="577012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Ứng dụng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615559" y="6265664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ninh, robot tự hành, kiểm tra chất lượng sản phẩm, hệ thống nhà thông minh</a:t>
            </a:r>
            <a:endParaRPr lang="en-US" sz="18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897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9114" y="2305526"/>
            <a:ext cx="5087422" cy="4446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500"/>
              </a:lnSpc>
              <a:buNone/>
            </a:pPr>
            <a:r>
              <a:rPr lang="en-US" sz="2800" kern="0" spc="-56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Xử Lý Dữ Liệu Nhiễu và Ngoại Lai</a:t>
            </a:r>
            <a:endParaRPr lang="en-US" sz="28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14" y="2976920"/>
            <a:ext cx="755928" cy="12094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511737" y="3128010"/>
            <a:ext cx="17786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Phát hiện ngoại lai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1511737" y="3440906"/>
            <a:ext cx="1258955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phương pháp thống kê hoặc học máy để xác định các mẫu bất thường</a:t>
            </a:r>
            <a:endParaRPr lang="en-US" sz="11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114" y="4186357"/>
            <a:ext cx="755928" cy="12094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511737" y="4337447"/>
            <a:ext cx="17786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Lọc nhiễu</a:t>
            </a:r>
            <a:endParaRPr lang="en-US" sz="1400" dirty="0"/>
          </a:p>
        </p:txBody>
      </p:sp>
      <p:sp>
        <p:nvSpPr>
          <p:cNvPr id="9" name="Text 4"/>
          <p:cNvSpPr/>
          <p:nvPr/>
        </p:nvSpPr>
        <p:spPr>
          <a:xfrm>
            <a:off x="1511737" y="4650343"/>
            <a:ext cx="1258955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bộ lọc như Gaussian hoặc median để giảm nhiễu trong dữ liệu</a:t>
            </a:r>
            <a:endParaRPr lang="en-US" sz="11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114" y="5395793"/>
            <a:ext cx="755928" cy="12094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511737" y="5546884"/>
            <a:ext cx="17786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Xử lý dữ liệu thiếu</a:t>
            </a:r>
            <a:endParaRPr lang="en-US" sz="1400" dirty="0"/>
          </a:p>
        </p:txBody>
      </p:sp>
      <p:sp>
        <p:nvSpPr>
          <p:cNvPr id="12" name="Text 6"/>
          <p:cNvSpPr/>
          <p:nvPr/>
        </p:nvSpPr>
        <p:spPr>
          <a:xfrm>
            <a:off x="1511737" y="5859780"/>
            <a:ext cx="1258955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phương pháp như imputation hoặc loại bỏ mẫu có dữ liệu thiếu</a:t>
            </a:r>
            <a:endParaRPr lang="en-US" sz="11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114" y="6605230"/>
            <a:ext cx="755928" cy="12094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511737" y="6756321"/>
            <a:ext cx="1778675" cy="2222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400" kern="0" spc="-2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Chuẩn hóa dữ liệu</a:t>
            </a:r>
            <a:endParaRPr lang="en-US" sz="1400" dirty="0"/>
          </a:p>
        </p:txBody>
      </p:sp>
      <p:sp>
        <p:nvSpPr>
          <p:cNvPr id="15" name="Text 8"/>
          <p:cNvSpPr/>
          <p:nvPr/>
        </p:nvSpPr>
        <p:spPr>
          <a:xfrm>
            <a:off x="1511737" y="7069217"/>
            <a:ext cx="12589550" cy="2419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150" kern="0" spc="-24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kỹ thuật như z-score hoặc min-max scaling để đồng nhất thang đo</a:t>
            </a:r>
            <a:endParaRPr lang="en-US" sz="11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10162342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Tăng Cường Dữ Liệu (Data Augmentation)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Biến đổi hình học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Xoay, lật, co giãn, cắt ngẫu nhiên hình ảnh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Điều chỉnh màu sắc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Thay đổi độ sáng, độ tương phản, độ bão hòa của hình ảnh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Thêm nhiễu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Bổ sung nhiễu Gaussian hoặc salt-and-pepper để tăng tính robust của mô hình</a:t>
            </a:r>
            <a:endParaRPr lang="en-US" sz="185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06398" y="1075015"/>
            <a:ext cx="7044333" cy="593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650"/>
              </a:lnSpc>
              <a:buNone/>
            </a:pPr>
            <a:r>
              <a:rPr lang="en-US" sz="3700" kern="0" spc="-7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Triển Khai Mô Hình trong Thực Tế</a:t>
            </a:r>
            <a:endParaRPr lang="en-US" sz="3700" dirty="0"/>
          </a:p>
        </p:txBody>
      </p:sp>
      <p:sp>
        <p:nvSpPr>
          <p:cNvPr id="4" name="Shape 1"/>
          <p:cNvSpPr/>
          <p:nvPr/>
        </p:nvSpPr>
        <p:spPr>
          <a:xfrm>
            <a:off x="997744" y="1971437"/>
            <a:ext cx="22860" cy="5183148"/>
          </a:xfrm>
          <a:prstGeom prst="roundRect">
            <a:avLst>
              <a:gd name="adj" fmla="val 37086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13366" y="2414111"/>
            <a:ext cx="706398" cy="22860"/>
          </a:xfrm>
          <a:prstGeom prst="roundRect">
            <a:avLst>
              <a:gd name="adj" fmla="val 37086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2122" y="2198489"/>
            <a:ext cx="454104" cy="45410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37974" y="2283023"/>
            <a:ext cx="14239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2119313" y="2173248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Tối ưu hóa mô hình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2119313" y="2591157"/>
            <a:ext cx="631829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Giảm kích thước mô hình và tăng tốc độ xử lý để phù hợp với thiết bị thực tế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1213366" y="3760351"/>
            <a:ext cx="706398" cy="22860"/>
          </a:xfrm>
          <a:prstGeom prst="roundRect">
            <a:avLst>
              <a:gd name="adj" fmla="val 37086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82122" y="3544729"/>
            <a:ext cx="454104" cy="45410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37974" y="3629263"/>
            <a:ext cx="14239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2119313" y="3519488"/>
            <a:ext cx="240006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Xây dựng pipeline xử lý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2119313" y="3937397"/>
            <a:ext cx="631829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Thiết kế quy trình từ thu nhận dữ liệu đến xử lý và hiển thị kết quả</a:t>
            </a:r>
            <a:endParaRPr lang="en-US" sz="1550" dirty="0"/>
          </a:p>
        </p:txBody>
      </p:sp>
      <p:sp>
        <p:nvSpPr>
          <p:cNvPr id="15" name="Shape 12"/>
          <p:cNvSpPr/>
          <p:nvPr/>
        </p:nvSpPr>
        <p:spPr>
          <a:xfrm>
            <a:off x="1213366" y="5106591"/>
            <a:ext cx="706398" cy="22860"/>
          </a:xfrm>
          <a:prstGeom prst="roundRect">
            <a:avLst>
              <a:gd name="adj" fmla="val 37086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82122" y="4890968"/>
            <a:ext cx="454104" cy="45410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37974" y="4975503"/>
            <a:ext cx="14239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00" dirty="0"/>
          </a:p>
        </p:txBody>
      </p:sp>
      <p:sp>
        <p:nvSpPr>
          <p:cNvPr id="18" name="Text 15"/>
          <p:cNvSpPr/>
          <p:nvPr/>
        </p:nvSpPr>
        <p:spPr>
          <a:xfrm>
            <a:off x="2119313" y="4865727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Tích hợp hệ thống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2119313" y="5283637"/>
            <a:ext cx="631829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Kết nối mô hình với các thiết bị phần cứng như camera và máy tính nhúng</a:t>
            </a:r>
            <a:endParaRPr lang="en-US" sz="1550" dirty="0"/>
          </a:p>
        </p:txBody>
      </p:sp>
      <p:sp>
        <p:nvSpPr>
          <p:cNvPr id="20" name="Shape 17"/>
          <p:cNvSpPr/>
          <p:nvPr/>
        </p:nvSpPr>
        <p:spPr>
          <a:xfrm>
            <a:off x="1213366" y="6452830"/>
            <a:ext cx="706398" cy="22860"/>
          </a:xfrm>
          <a:prstGeom prst="roundRect">
            <a:avLst>
              <a:gd name="adj" fmla="val 370867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82122" y="6237208"/>
            <a:ext cx="454104" cy="454104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37974" y="6321743"/>
            <a:ext cx="142399" cy="284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00"/>
              </a:lnSpc>
              <a:buNone/>
            </a:pPr>
            <a:r>
              <a:rPr lang="en-US" sz="220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2119313" y="6211967"/>
            <a:ext cx="2374702" cy="2968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kern="0" spc="-3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Kiểm thử và đánh giá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2119313" y="6629876"/>
            <a:ext cx="6318290" cy="3228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Thực hiện các bài kiểm tra trong môi trường thực tế để đảm bảo hiệu suất</a:t>
            </a:r>
            <a:endParaRPr lang="en-US" sz="155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16618"/>
            <a:ext cx="724685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Xử Lý Dữ Liệu Thời Gian Thực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579608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Streaming dữ liệu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Thiết lập luồng dữ liệu liên tục từ camera RealSense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579608"/>
            <a:ext cx="3614618" cy="1755458"/>
          </a:xfrm>
          <a:prstGeom prst="roundRect">
            <a:avLst>
              <a:gd name="adj" fmla="val 572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282654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Xử lý song song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322082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đa luồng hoặc GPU để tăng tốc độ xử lý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45743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4821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Bộ nhớ đệm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31685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Quản lý bộ nhớ đệm để xử lý dữ liệu liên tục mà không bị gián đoạn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4574381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24993" y="482131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Tối ưu hóa thuật toán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316855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thuật toán nhẹ và nhanh cho xử lý thời gian thực</a:t>
            </a:r>
            <a:endParaRPr lang="en-US" sz="185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549837"/>
            <a:ext cx="664202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Bảo Mật và Quyền Riêng Tư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08909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101959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Mã hóa dữ liệu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101959" y="3377565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Bảo vệ dữ liệu trong quá trình truyền tải và lưu trữ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10178058" y="2882027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62843" y="2982277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55893" y="288202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Xác thực người dùng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55893" y="3377565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phương pháp xác thực mạnh như sinh trắc học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6324124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508909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101959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Ẩn danh hóa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101959" y="5530691"/>
            <a:ext cx="283678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Loại bỏ thông tin nhận dạng cá nhân từ dữ liệu thu thập</a:t>
            </a:r>
            <a:endParaRPr lang="en-US" sz="1850" dirty="0"/>
          </a:p>
        </p:txBody>
      </p:sp>
      <p:sp>
        <p:nvSpPr>
          <p:cNvPr id="16" name="Shape 13"/>
          <p:cNvSpPr/>
          <p:nvPr/>
        </p:nvSpPr>
        <p:spPr>
          <a:xfrm>
            <a:off x="10178058" y="5035153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62843" y="5135404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55893" y="503515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Tuân thủ quy định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10955893" y="5530691"/>
            <a:ext cx="283678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Đảm bảo tuân thủ các quy định về bảo vệ dữ liệu như GDPR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677239"/>
            <a:ext cx="733806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Vai Trò của Camera RealSense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Dữ liệu 2D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Cung cấp hình ảnh màu chi tiết về bề mặt và hình dạng đối tượng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Dữ liệu 3D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Cung cấp thông tin độ sâu và cấu trúc không gian của đối tượng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397954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Lợi ích kết hợp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570809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Tăng độ chính xác trong nhận dạng, đặc biệt trong điều kiện phức tạp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8870" y="560546"/>
            <a:ext cx="6131123" cy="598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700"/>
              </a:lnSpc>
              <a:buNone/>
            </a:pPr>
            <a:r>
              <a:rPr lang="en-US" sz="3750" kern="0" spc="-75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Quy Trình Xây Dựng Mô Hình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92716" y="1464469"/>
            <a:ext cx="22860" cy="6204466"/>
          </a:xfrm>
          <a:prstGeom prst="roundRect">
            <a:avLst>
              <a:gd name="adj" fmla="val 37403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10303" y="1910953"/>
            <a:ext cx="712470" cy="22860"/>
          </a:xfrm>
          <a:prstGeom prst="roundRect">
            <a:avLst>
              <a:gd name="adj" fmla="val 37403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275130" y="1693426"/>
            <a:ext cx="458033" cy="458033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32292" y="1778675"/>
            <a:ext cx="14370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623810" y="1667947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Thu thập dữ liệu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7623810" y="2089428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camera RealSense để thu thập hình ảnh 2D và dữ liệu độ sâu 3D của các đối tượng cần nhận dạng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6710303" y="3594378"/>
            <a:ext cx="712470" cy="22860"/>
          </a:xfrm>
          <a:prstGeom prst="roundRect">
            <a:avLst>
              <a:gd name="adj" fmla="val 37403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275130" y="3376851"/>
            <a:ext cx="458033" cy="458033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32292" y="3462099"/>
            <a:ext cx="14370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250" dirty="0"/>
          </a:p>
        </p:txBody>
      </p:sp>
      <p:sp>
        <p:nvSpPr>
          <p:cNvPr id="13" name="Text 10"/>
          <p:cNvSpPr/>
          <p:nvPr/>
        </p:nvSpPr>
        <p:spPr>
          <a:xfrm>
            <a:off x="7623810" y="3351371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Tiền xử lý dữ liệu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7623810" y="3772852"/>
            <a:ext cx="6294120" cy="325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Chuẩn hóa kích thước ảnh, loại bỏ nhiễu, tăng cường chất lượng dữ liệu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6710303" y="4952048"/>
            <a:ext cx="712470" cy="22860"/>
          </a:xfrm>
          <a:prstGeom prst="roundRect">
            <a:avLst>
              <a:gd name="adj" fmla="val 37403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275130" y="4734520"/>
            <a:ext cx="458033" cy="458033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32292" y="4819769"/>
            <a:ext cx="14370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250" dirty="0"/>
          </a:p>
        </p:txBody>
      </p:sp>
      <p:sp>
        <p:nvSpPr>
          <p:cNvPr id="18" name="Text 15"/>
          <p:cNvSpPr/>
          <p:nvPr/>
        </p:nvSpPr>
        <p:spPr>
          <a:xfrm>
            <a:off x="7623810" y="4709041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7623810" y="5130522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phương pháp như HOG, Hu Moments để trích xuất thông tin quan trọng từ dữ liệu</a:t>
            </a:r>
            <a:endParaRPr lang="en-US" sz="1600" dirty="0"/>
          </a:p>
        </p:txBody>
      </p:sp>
      <p:sp>
        <p:nvSpPr>
          <p:cNvPr id="20" name="Shape 17"/>
          <p:cNvSpPr/>
          <p:nvPr/>
        </p:nvSpPr>
        <p:spPr>
          <a:xfrm>
            <a:off x="6710303" y="6635472"/>
            <a:ext cx="712470" cy="22860"/>
          </a:xfrm>
          <a:prstGeom prst="roundRect">
            <a:avLst>
              <a:gd name="adj" fmla="val 374030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6275130" y="6417945"/>
            <a:ext cx="458033" cy="458033"/>
          </a:xfrm>
          <a:prstGeom prst="roundRect">
            <a:avLst>
              <a:gd name="adj" fmla="val 18667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6432292" y="6503194"/>
            <a:ext cx="143708" cy="2874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kern="0" spc="-45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250" dirty="0"/>
          </a:p>
        </p:txBody>
      </p:sp>
      <p:sp>
        <p:nvSpPr>
          <p:cNvPr id="23" name="Text 20"/>
          <p:cNvSpPr/>
          <p:nvPr/>
        </p:nvSpPr>
        <p:spPr>
          <a:xfrm>
            <a:off x="7623810" y="6392466"/>
            <a:ext cx="2394942" cy="2994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Huấn luyện mô hình</a:t>
            </a:r>
            <a:endParaRPr lang="en-US" sz="1850" dirty="0"/>
          </a:p>
        </p:txBody>
      </p:sp>
      <p:sp>
        <p:nvSpPr>
          <p:cNvPr id="24" name="Text 21"/>
          <p:cNvSpPr/>
          <p:nvPr/>
        </p:nvSpPr>
        <p:spPr>
          <a:xfrm>
            <a:off x="7623810" y="6813947"/>
            <a:ext cx="6294120" cy="651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kern="0" spc="-32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Sử dụng các thuật toán học máy như SVM, CNN để xây dựng mô hình nhận dạng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973098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Thu Thập Dữ Liệu từ Camera RealSense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2740104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71059" y="2987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Thiết lập môi trường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71059" y="3482578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Đảm bảo ánh sáng phù hợp, khoảng cách từ 0.2 đến 1.5 mét giữa camera và đối tượng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10178058" y="2740104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24993" y="298704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Dữ liệu 2D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24993" y="3482578"/>
            <a:ext cx="312074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Thu thập hình ảnh màu RGB với độ phân giải cao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324124" y="511790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71059" y="53648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Dữ liệu 3D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71059" y="586037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Ghi lại thông tin độ sâu dưới dạng đám mây điểm (point cloud)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10178058" y="5117902"/>
            <a:ext cx="3614618" cy="2138482"/>
          </a:xfrm>
          <a:prstGeom prst="roundRect">
            <a:avLst>
              <a:gd name="adj" fmla="val 4701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24993" y="5364837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Lưu trữ dữ liệu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24993" y="5860375"/>
            <a:ext cx="3120747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Tổ chức dữ liệu theo cấu trúc thư mục rõ ràng, gán nhãn cho từng mẫu</a:t>
            </a:r>
            <a:endParaRPr lang="en-US" sz="18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6163" y="778669"/>
            <a:ext cx="4949666" cy="6186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850"/>
              </a:lnSpc>
              <a:buNone/>
            </a:pPr>
            <a:r>
              <a:rPr lang="en-US" sz="3850" kern="0" spc="-78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Tiền Xử Lý Dữ Liệu 2D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1040249" y="1712833"/>
            <a:ext cx="22860" cy="5737979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265456" y="2174558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15042" y="1949410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977444" y="2037517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300" dirty="0"/>
          </a:p>
        </p:txBody>
      </p:sp>
      <p:sp>
        <p:nvSpPr>
          <p:cNvPr id="8" name="Text 5"/>
          <p:cNvSpPr/>
          <p:nvPr/>
        </p:nvSpPr>
        <p:spPr>
          <a:xfrm>
            <a:off x="2208609" y="1923098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Chuẩn hóa kích thước</a:t>
            </a:r>
            <a:endParaRPr lang="en-US" sz="1900" dirty="0"/>
          </a:p>
        </p:txBody>
      </p:sp>
      <p:sp>
        <p:nvSpPr>
          <p:cNvPr id="9" name="Text 6"/>
          <p:cNvSpPr/>
          <p:nvPr/>
        </p:nvSpPr>
        <p:spPr>
          <a:xfrm>
            <a:off x="2208609" y="2358628"/>
            <a:ext cx="6199227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Điều chỉnh tất cả hình ảnh về cùng một kích thước để đảm bảo tính nhất quán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5456" y="3914061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15042" y="3688913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977444" y="3777020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300" dirty="0"/>
          </a:p>
        </p:txBody>
      </p:sp>
      <p:sp>
        <p:nvSpPr>
          <p:cNvPr id="13" name="Text 10"/>
          <p:cNvSpPr/>
          <p:nvPr/>
        </p:nvSpPr>
        <p:spPr>
          <a:xfrm>
            <a:off x="2208609" y="3662601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Chuyển đổi màu sắc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2208609" y="4098131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Chuyển ảnh màu sang ảnh xám để giảm độ phức tạp tính toán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5456" y="5316974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15042" y="5091827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977444" y="5179933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300" dirty="0"/>
          </a:p>
        </p:txBody>
      </p:sp>
      <p:sp>
        <p:nvSpPr>
          <p:cNvPr id="18" name="Text 15"/>
          <p:cNvSpPr/>
          <p:nvPr/>
        </p:nvSpPr>
        <p:spPr>
          <a:xfrm>
            <a:off x="2208609" y="5065514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Loại bỏ nhiễu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2208609" y="5501045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bộ lọc để giảm nhiễu và tăng chất lượng hình ảnh</a:t>
            </a:r>
            <a:endParaRPr lang="en-US" sz="1650" dirty="0"/>
          </a:p>
        </p:txBody>
      </p:sp>
      <p:sp>
        <p:nvSpPr>
          <p:cNvPr id="20" name="Shape 17"/>
          <p:cNvSpPr/>
          <p:nvPr/>
        </p:nvSpPr>
        <p:spPr>
          <a:xfrm>
            <a:off x="1265456" y="6719888"/>
            <a:ext cx="736163" cy="22860"/>
          </a:xfrm>
          <a:prstGeom prst="roundRect">
            <a:avLst>
              <a:gd name="adj" fmla="val 386498"/>
            </a:avLst>
          </a:prstGeom>
          <a:solidFill>
            <a:srgbClr val="D6BAD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815042" y="6494740"/>
            <a:ext cx="473273" cy="473273"/>
          </a:xfrm>
          <a:prstGeom prst="roundRect">
            <a:avLst>
              <a:gd name="adj" fmla="val 18669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977444" y="6582847"/>
            <a:ext cx="148471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kern="0" spc="-47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4</a:t>
            </a:r>
            <a:endParaRPr lang="en-US" sz="2300" dirty="0"/>
          </a:p>
        </p:txBody>
      </p:sp>
      <p:sp>
        <p:nvSpPr>
          <p:cNvPr id="23" name="Text 20"/>
          <p:cNvSpPr/>
          <p:nvPr/>
        </p:nvSpPr>
        <p:spPr>
          <a:xfrm>
            <a:off x="2208609" y="6468428"/>
            <a:ext cx="2474833" cy="309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kern="0" spc="-39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Cân bằng histogram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2208609" y="6903958"/>
            <a:ext cx="6199227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kern="0" spc="-33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Cải thiện độ tương phản của ảnh để làm nổi bật các đặc trưng quan trọng</a:t>
            </a:r>
            <a:endParaRPr lang="en-US" sz="16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633" y="539948"/>
            <a:ext cx="4616648" cy="5770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kern="0" spc="-73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Tiền Xử Lý Dữ Liệu 3D</a:t>
            </a:r>
            <a:endParaRPr lang="en-US" sz="3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33" y="1411248"/>
            <a:ext cx="980956" cy="15696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961793" y="1607344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Lọc nhiễu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1961793" y="2013466"/>
            <a:ext cx="6495574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Loại bỏ các điểm ngoại lai và dữ liệu không mong muốn từ đám mây điểm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633" y="2980849"/>
            <a:ext cx="980956" cy="15696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961793" y="3176945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Giảm số lượng điểm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1961793" y="3583067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kỹ thuật downsampling để giảm kích thước dữ liệu mà vẫn giữ được thông tin quan trọng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6633" y="4550450"/>
            <a:ext cx="980956" cy="15696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961793" y="4746546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Chuẩn hóa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1961793" y="5152668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Điều chỉnh tỷ lệ và vị trí của đám mây điểm để đảm bảo tính nhất quán giữa các mẫu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633" y="6120051"/>
            <a:ext cx="980956" cy="15696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961793" y="6316147"/>
            <a:ext cx="2308265" cy="288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kern="0" spc="-36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Tái tạo bề mặt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1961793" y="6722269"/>
            <a:ext cx="6495574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kern="0" spc="-31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Áp dụng các thuật toán tái tạo bề mặt để tạo ra mô hình 3D hoàn chỉnh từ đám mây điểm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133719"/>
            <a:ext cx="12954952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Trưng: HOG (Histogram of Oriented Gradients)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Nguyên lý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731306"/>
            <a:ext cx="39285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HOG phân tích sự thay đổi về cường độ và hướng của gradient trong hình ảnh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Quy trình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73130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Chia ảnh thành các ô nhỏ, tính toán histogram của các hướng gradient trong mỗi ô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9877901" y="414004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Ưu điểm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7901" y="4731306"/>
            <a:ext cx="3928586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Hiệu quả trong việc mô tả hình dạng và cấu trúc của đối tượng, ít bị ảnh hưởng bởi thay đổi ánh sáng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930968"/>
            <a:ext cx="863607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kern="0" spc="-89" dirty="0">
                <a:solidFill>
                  <a:srgbClr val="000000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Trích Xuất Đặc Trưng: Hu Moments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631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2509" y="53634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Định nghĩa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758696"/>
            <a:ext cx="338089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Hu Moments là tập hợp 7 giá trị bất biến dựa trên các moment hình học của hình ảnh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35773" y="52631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420558" y="53634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13609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Tính chất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13609" y="5758696"/>
            <a:ext cx="3380899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Bất biến đối với phép biến đổi tịnh tiến, xoay và tỷ lệ của hình ảnh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33823" y="5263158"/>
            <a:ext cx="538520" cy="538520"/>
          </a:xfrm>
          <a:prstGeom prst="roundRect">
            <a:avLst>
              <a:gd name="adj" fmla="val 18670"/>
            </a:avLst>
          </a:prstGeom>
          <a:solidFill>
            <a:srgbClr val="F0D4F7"/>
          </a:solidFill>
          <a:ln w="7620">
            <a:solidFill>
              <a:srgbClr val="D6BADD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18608" y="5363408"/>
            <a:ext cx="168950" cy="3378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kern="0" spc="-53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11658" y="526315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kern="0" spc="-44" dirty="0">
                <a:solidFill>
                  <a:srgbClr val="272525"/>
                </a:solidFill>
                <a:latin typeface="Source Serif Pro Semi Bold" pitchFamily="34" charset="0"/>
                <a:ea typeface="Source Serif Pro Semi Bold" pitchFamily="34" charset="-122"/>
                <a:cs typeface="Source Serif Pro Semi Bold" pitchFamily="34" charset="-120"/>
              </a:rPr>
              <a:t>Ứng dụng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11658" y="5758696"/>
            <a:ext cx="3380899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kern="0" spc="-38" dirty="0">
                <a:solidFill>
                  <a:srgbClr val="272525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Hiệu quả trong việc mô tả hình dạng tổng thể của đối tượng, đặc biệt hữu ích cho nhận dạng ký tự và biểu tượng</a:t>
            </a:r>
            <a:endParaRPr lang="en-US" sz="18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1907</Words>
  <Application>Microsoft Office PowerPoint</Application>
  <PresentationFormat>Custom</PresentationFormat>
  <Paragraphs>257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Source Sans Pro</vt:lpstr>
      <vt:lpstr>Source Sans Pro Medium</vt:lpstr>
      <vt:lpstr>Source Serif Pro Semi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Thien Long</cp:lastModifiedBy>
  <cp:revision>2</cp:revision>
  <dcterms:created xsi:type="dcterms:W3CDTF">2024-11-26T11:46:01Z</dcterms:created>
  <dcterms:modified xsi:type="dcterms:W3CDTF">2024-11-26T16:00:31Z</dcterms:modified>
</cp:coreProperties>
</file>